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8288000" cy="10287000"/>
  <p:notesSz cx="6858000" cy="9144000"/>
  <p:embeddedFontLst>
    <p:embeddedFont>
      <p:font typeface="EFCO Brookshire"/>
      <p:regular r:id="rId13"/>
    </p:embeddedFont>
    <p:embeddedFont>
      <p:font typeface="Katibeh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58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sv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2.sv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61833" y="-1231280"/>
            <a:ext cx="19211667" cy="12749561"/>
          </a:xfrm>
          <a:custGeom>
            <a:avLst/>
            <a:gdLst/>
            <a:ahLst/>
            <a:cxnLst/>
            <a:rect l="l" t="t" r="r" b="b"/>
            <a:pathLst>
              <a:path w="19211667" h="12749561">
                <a:moveTo>
                  <a:pt x="0" y="0"/>
                </a:moveTo>
                <a:lnTo>
                  <a:pt x="19211666" y="0"/>
                </a:lnTo>
                <a:lnTo>
                  <a:pt x="19211666" y="12749560"/>
                </a:lnTo>
                <a:lnTo>
                  <a:pt x="0" y="12749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15030876" y="311538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l="-143856" b="-157427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385752" y="311538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r="-143856" b="-157427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5030876" y="6778603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l="-143856" t="-157427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385752" y="6778603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t="-157427" r="-143856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2077336" y="2691840"/>
            <a:ext cx="14133328" cy="4903319"/>
          </a:xfrm>
          <a:custGeom>
            <a:avLst/>
            <a:gdLst/>
            <a:ahLst/>
            <a:cxnLst/>
            <a:rect l="l" t="t" r="r" b="b"/>
            <a:pathLst>
              <a:path w="14133328" h="4903319">
                <a:moveTo>
                  <a:pt x="0" y="0"/>
                </a:moveTo>
                <a:lnTo>
                  <a:pt x="14133328" y="0"/>
                </a:lnTo>
                <a:lnTo>
                  <a:pt x="14133328" y="4903320"/>
                </a:lnTo>
                <a:lnTo>
                  <a:pt x="0" y="49033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Freeform 8"/>
          <p:cNvSpPr/>
          <p:nvPr/>
        </p:nvSpPr>
        <p:spPr>
          <a:xfrm>
            <a:off x="3866138" y="3728933"/>
            <a:ext cx="1080217" cy="1097867"/>
          </a:xfrm>
          <a:custGeom>
            <a:avLst/>
            <a:gdLst/>
            <a:ahLst/>
            <a:cxnLst/>
            <a:rect l="l" t="t" r="r" b="b"/>
            <a:pathLst>
              <a:path w="1080217" h="1097867">
                <a:moveTo>
                  <a:pt x="0" y="0"/>
                </a:moveTo>
                <a:lnTo>
                  <a:pt x="1080217" y="0"/>
                </a:lnTo>
                <a:lnTo>
                  <a:pt x="1080217" y="1097867"/>
                </a:lnTo>
                <a:lnTo>
                  <a:pt x="0" y="10978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9"/>
          <p:cNvSpPr txBox="1"/>
          <p:nvPr/>
        </p:nvSpPr>
        <p:spPr>
          <a:xfrm>
            <a:off x="3866138" y="4087367"/>
            <a:ext cx="11164738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716B5C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Project requirement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67661" y="7578838"/>
            <a:ext cx="6352679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30281A"/>
                </a:solidFill>
                <a:latin typeface="Katibeh"/>
                <a:ea typeface="Katibeh"/>
                <a:cs typeface="Katibeh"/>
                <a:sym typeface="Katibeh"/>
              </a:rPr>
              <a:t>by Rimberio Group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61833" y="-1231280"/>
            <a:ext cx="19211667" cy="12749561"/>
          </a:xfrm>
          <a:custGeom>
            <a:avLst/>
            <a:gdLst/>
            <a:ahLst/>
            <a:cxnLst/>
            <a:rect l="l" t="t" r="r" b="b"/>
            <a:pathLst>
              <a:path w="19211667" h="12749561">
                <a:moveTo>
                  <a:pt x="0" y="0"/>
                </a:moveTo>
                <a:lnTo>
                  <a:pt x="19211666" y="0"/>
                </a:lnTo>
                <a:lnTo>
                  <a:pt x="19211666" y="12749560"/>
                </a:lnTo>
                <a:lnTo>
                  <a:pt x="0" y="12749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15030876" y="311538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l="-143856" b="-157427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385752" y="311538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r="-143856" b="-157427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5030876" y="6778603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l="-143856" t="-157427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385752" y="6778603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t="-157427" r="-143856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 rot="-5400000">
            <a:off x="2931729" y="2637844"/>
            <a:ext cx="4649599" cy="6390705"/>
          </a:xfrm>
          <a:custGeom>
            <a:avLst/>
            <a:gdLst/>
            <a:ahLst/>
            <a:cxnLst/>
            <a:rect l="l" t="t" r="r" b="b"/>
            <a:pathLst>
              <a:path w="4649599" h="6390705">
                <a:moveTo>
                  <a:pt x="0" y="0"/>
                </a:moveTo>
                <a:lnTo>
                  <a:pt x="4649599" y="0"/>
                </a:lnTo>
                <a:lnTo>
                  <a:pt x="4649599" y="6390705"/>
                </a:lnTo>
                <a:lnTo>
                  <a:pt x="0" y="63907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Freeform 8"/>
          <p:cNvSpPr/>
          <p:nvPr/>
        </p:nvSpPr>
        <p:spPr>
          <a:xfrm rot="-5400000">
            <a:off x="10706672" y="2637844"/>
            <a:ext cx="4649599" cy="6390705"/>
          </a:xfrm>
          <a:custGeom>
            <a:avLst/>
            <a:gdLst/>
            <a:ahLst/>
            <a:cxnLst/>
            <a:rect l="l" t="t" r="r" b="b"/>
            <a:pathLst>
              <a:path w="4649599" h="6390705">
                <a:moveTo>
                  <a:pt x="0" y="0"/>
                </a:moveTo>
                <a:lnTo>
                  <a:pt x="4649599" y="0"/>
                </a:lnTo>
                <a:lnTo>
                  <a:pt x="4649599" y="6390705"/>
                </a:lnTo>
                <a:lnTo>
                  <a:pt x="0" y="63907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Freeform 9"/>
          <p:cNvSpPr/>
          <p:nvPr/>
        </p:nvSpPr>
        <p:spPr>
          <a:xfrm>
            <a:off x="3271554" y="3994715"/>
            <a:ext cx="3969948" cy="3969948"/>
          </a:xfrm>
          <a:custGeom>
            <a:avLst/>
            <a:gdLst/>
            <a:ahLst/>
            <a:cxnLst/>
            <a:rect l="l" t="t" r="r" b="b"/>
            <a:pathLst>
              <a:path w="3969948" h="3969948">
                <a:moveTo>
                  <a:pt x="0" y="0"/>
                </a:moveTo>
                <a:lnTo>
                  <a:pt x="3969949" y="0"/>
                </a:lnTo>
                <a:lnTo>
                  <a:pt x="3969949" y="3969948"/>
                </a:lnTo>
                <a:lnTo>
                  <a:pt x="0" y="39699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0" name="Freeform 10"/>
          <p:cNvSpPr/>
          <p:nvPr/>
        </p:nvSpPr>
        <p:spPr>
          <a:xfrm>
            <a:off x="10184487" y="4233553"/>
            <a:ext cx="5693968" cy="3199287"/>
          </a:xfrm>
          <a:custGeom>
            <a:avLst/>
            <a:gdLst/>
            <a:ahLst/>
            <a:cxnLst/>
            <a:rect l="l" t="t" r="r" b="b"/>
            <a:pathLst>
              <a:path w="5693968" h="3199287">
                <a:moveTo>
                  <a:pt x="0" y="0"/>
                </a:moveTo>
                <a:lnTo>
                  <a:pt x="5693969" y="0"/>
                </a:lnTo>
                <a:lnTo>
                  <a:pt x="5693969" y="3199287"/>
                </a:lnTo>
                <a:lnTo>
                  <a:pt x="0" y="31992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1" name="TextBox 11"/>
          <p:cNvSpPr txBox="1"/>
          <p:nvPr/>
        </p:nvSpPr>
        <p:spPr>
          <a:xfrm>
            <a:off x="3866138" y="1095166"/>
            <a:ext cx="10555724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716B5C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MADE BY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61833" y="-1231280"/>
            <a:ext cx="19211667" cy="12749561"/>
          </a:xfrm>
          <a:custGeom>
            <a:avLst/>
            <a:gdLst/>
            <a:ahLst/>
            <a:cxnLst/>
            <a:rect l="l" t="t" r="r" b="b"/>
            <a:pathLst>
              <a:path w="19211667" h="12749561">
                <a:moveTo>
                  <a:pt x="0" y="0"/>
                </a:moveTo>
                <a:lnTo>
                  <a:pt x="19211666" y="0"/>
                </a:lnTo>
                <a:lnTo>
                  <a:pt x="19211666" y="12749560"/>
                </a:lnTo>
                <a:lnTo>
                  <a:pt x="0" y="12749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15030876" y="311538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l="-143856" b="-157427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385752" y="311538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r="-143856" b="-157427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5030876" y="6778603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l="-143856" t="-157427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385752" y="6778603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t="-157427" r="-143856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2077336" y="2691840"/>
            <a:ext cx="14133328" cy="4903319"/>
          </a:xfrm>
          <a:custGeom>
            <a:avLst/>
            <a:gdLst/>
            <a:ahLst/>
            <a:cxnLst/>
            <a:rect l="l" t="t" r="r" b="b"/>
            <a:pathLst>
              <a:path w="14133328" h="4903319">
                <a:moveTo>
                  <a:pt x="0" y="0"/>
                </a:moveTo>
                <a:lnTo>
                  <a:pt x="14133328" y="0"/>
                </a:lnTo>
                <a:lnTo>
                  <a:pt x="14133328" y="4903320"/>
                </a:lnTo>
                <a:lnTo>
                  <a:pt x="0" y="49033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8"/>
          <p:cNvSpPr txBox="1"/>
          <p:nvPr/>
        </p:nvSpPr>
        <p:spPr>
          <a:xfrm>
            <a:off x="3866138" y="3814920"/>
            <a:ext cx="10555724" cy="213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0"/>
              </a:lnSpc>
            </a:pPr>
            <a:r>
              <a:rPr lang="en-US" sz="12500">
                <a:solidFill>
                  <a:srgbClr val="716B5C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61833" y="-1231280"/>
            <a:ext cx="19211667" cy="12749561"/>
          </a:xfrm>
          <a:custGeom>
            <a:avLst/>
            <a:gdLst/>
            <a:ahLst/>
            <a:cxnLst/>
            <a:rect l="l" t="t" r="r" b="b"/>
            <a:pathLst>
              <a:path w="19211667" h="12749561">
                <a:moveTo>
                  <a:pt x="0" y="0"/>
                </a:moveTo>
                <a:lnTo>
                  <a:pt x="19211666" y="0"/>
                </a:lnTo>
                <a:lnTo>
                  <a:pt x="19211666" y="12749560"/>
                </a:lnTo>
                <a:lnTo>
                  <a:pt x="0" y="12749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15030876" y="311538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l="-143856" b="-157427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385752" y="311538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r="-143856" b="-157427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5030876" y="6778603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l="-143856" t="-157427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385752" y="6778603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t="-157427" r="-143856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10894991" y="3886857"/>
            <a:ext cx="5372776" cy="4114800"/>
          </a:xfrm>
          <a:custGeom>
            <a:avLst/>
            <a:gdLst/>
            <a:ahLst/>
            <a:cxnLst/>
            <a:rect l="l" t="t" r="r" b="b"/>
            <a:pathLst>
              <a:path w="5372776" h="4114800">
                <a:moveTo>
                  <a:pt x="0" y="0"/>
                </a:moveTo>
                <a:lnTo>
                  <a:pt x="5372776" y="0"/>
                </a:lnTo>
                <a:lnTo>
                  <a:pt x="5372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8"/>
          <p:cNvSpPr txBox="1"/>
          <p:nvPr/>
        </p:nvSpPr>
        <p:spPr>
          <a:xfrm>
            <a:off x="2694897" y="3545364"/>
            <a:ext cx="7452525" cy="4957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0"/>
              </a:lnSpc>
            </a:pPr>
            <a:endParaRPr/>
          </a:p>
          <a:p>
            <a:pPr algn="ctr">
              <a:lnSpc>
                <a:spcPts val="4840"/>
              </a:lnSpc>
            </a:pPr>
            <a:r>
              <a:rPr lang="en-US" sz="4000">
                <a:solidFill>
                  <a:srgbClr val="30281A"/>
                </a:solidFill>
                <a:latin typeface="Katibeh"/>
                <a:ea typeface="Katibeh"/>
                <a:cs typeface="Katibeh"/>
                <a:sym typeface="Katibeh"/>
              </a:rPr>
              <a:t>Welcome to our Brand Checker Application! This project is designed to help users determine whether they should buy from a specific brand based on a predefined list of boycotted brands. The application is built using Python's Tkinter library, providing a user-friendly graphical interface.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66138" y="1095166"/>
            <a:ext cx="10555724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716B5C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61833" y="-1231280"/>
            <a:ext cx="19211667" cy="12749561"/>
          </a:xfrm>
          <a:custGeom>
            <a:avLst/>
            <a:gdLst/>
            <a:ahLst/>
            <a:cxnLst/>
            <a:rect l="l" t="t" r="r" b="b"/>
            <a:pathLst>
              <a:path w="19211667" h="12749561">
                <a:moveTo>
                  <a:pt x="0" y="0"/>
                </a:moveTo>
                <a:lnTo>
                  <a:pt x="19211666" y="0"/>
                </a:lnTo>
                <a:lnTo>
                  <a:pt x="19211666" y="12749560"/>
                </a:lnTo>
                <a:lnTo>
                  <a:pt x="0" y="12749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15030876" y="311538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l="-143856" b="-157427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385752" y="311538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r="-143856" b="-157427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5030876" y="6778603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l="-143856" t="-157427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385752" y="6778603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t="-157427" r="-143856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2107958" y="3508397"/>
            <a:ext cx="5048250" cy="5635460"/>
          </a:xfrm>
          <a:custGeom>
            <a:avLst/>
            <a:gdLst/>
            <a:ahLst/>
            <a:cxnLst/>
            <a:rect l="l" t="t" r="r" b="b"/>
            <a:pathLst>
              <a:path w="5048250" h="5635460">
                <a:moveTo>
                  <a:pt x="0" y="0"/>
                </a:moveTo>
                <a:lnTo>
                  <a:pt x="5048251" y="0"/>
                </a:lnTo>
                <a:lnTo>
                  <a:pt x="5048251" y="5635460"/>
                </a:lnTo>
                <a:lnTo>
                  <a:pt x="0" y="56354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8"/>
          <p:cNvSpPr txBox="1"/>
          <p:nvPr/>
        </p:nvSpPr>
        <p:spPr>
          <a:xfrm>
            <a:off x="7001685" y="3585149"/>
            <a:ext cx="10688186" cy="5781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8945" lvl="1" indent="-404472" algn="l">
              <a:lnSpc>
                <a:spcPts val="4533"/>
              </a:lnSpc>
              <a:buAutoNum type="arabicPeriod"/>
            </a:pPr>
            <a:r>
              <a:rPr lang="en-US" sz="3746">
                <a:solidFill>
                  <a:srgbClr val="30281A"/>
                </a:solidFill>
                <a:latin typeface="Katibeh"/>
                <a:ea typeface="Katibeh"/>
                <a:cs typeface="Katibeh"/>
                <a:sym typeface="Katibeh"/>
              </a:rPr>
              <a:t>Background Image: The application features a customizable background image to enhance the user experience.</a:t>
            </a:r>
          </a:p>
          <a:p>
            <a:pPr marL="808945" lvl="1" indent="-404472" algn="l">
              <a:lnSpc>
                <a:spcPts val="4533"/>
              </a:lnSpc>
              <a:buAutoNum type="arabicPeriod"/>
            </a:pPr>
            <a:r>
              <a:rPr lang="en-US" sz="3746">
                <a:solidFill>
                  <a:srgbClr val="30281A"/>
                </a:solidFill>
                <a:latin typeface="Katibeh"/>
                <a:ea typeface="Katibeh"/>
                <a:cs typeface="Katibeh"/>
                <a:sym typeface="Katibeh"/>
              </a:rPr>
              <a:t>Night/Light Mode: Users can switch between night and light modes for better visibility and comfort.</a:t>
            </a:r>
          </a:p>
          <a:p>
            <a:pPr marL="808945" lvl="1" indent="-404472" algn="l">
              <a:lnSpc>
                <a:spcPts val="4533"/>
              </a:lnSpc>
              <a:buAutoNum type="arabicPeriod"/>
            </a:pPr>
            <a:r>
              <a:rPr lang="en-US" sz="3746">
                <a:solidFill>
                  <a:srgbClr val="30281A"/>
                </a:solidFill>
                <a:latin typeface="Katibeh"/>
                <a:ea typeface="Katibeh"/>
                <a:cs typeface="Katibeh"/>
                <a:sym typeface="Katibeh"/>
              </a:rPr>
              <a:t>Brand Check: Users can input a brand name to check if it is on the boycotted list. The result is displayed with a clear message indicating whether to buy from the brand or not.</a:t>
            </a:r>
          </a:p>
          <a:p>
            <a:pPr marL="808945" lvl="1" indent="-404472" algn="l">
              <a:lnSpc>
                <a:spcPts val="4533"/>
              </a:lnSpc>
              <a:buAutoNum type="arabicPeriod"/>
            </a:pPr>
            <a:r>
              <a:rPr lang="en-US" sz="3746">
                <a:solidFill>
                  <a:srgbClr val="30281A"/>
                </a:solidFill>
                <a:latin typeface="Katibeh"/>
                <a:ea typeface="Katibeh"/>
                <a:cs typeface="Katibeh"/>
                <a:sym typeface="Katibeh"/>
              </a:rPr>
              <a:t>Exit Button: A convenient exit button allows users to close the application easily.</a:t>
            </a:r>
          </a:p>
          <a:p>
            <a:pPr algn="l">
              <a:lnSpc>
                <a:spcPts val="4533"/>
              </a:lnSpc>
            </a:pPr>
            <a:endParaRPr lang="en-US" sz="3746">
              <a:solidFill>
                <a:srgbClr val="30281A"/>
              </a:solidFill>
              <a:latin typeface="Katibeh"/>
              <a:ea typeface="Katibeh"/>
              <a:cs typeface="Katibeh"/>
              <a:sym typeface="Katibeh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257124" y="1076116"/>
            <a:ext cx="11164738" cy="1814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07"/>
              </a:lnSpc>
            </a:pPr>
            <a:r>
              <a:rPr lang="en-US" sz="10576">
                <a:solidFill>
                  <a:srgbClr val="716B5C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 Features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61833" y="-1231280"/>
            <a:ext cx="19211667" cy="12749561"/>
          </a:xfrm>
          <a:custGeom>
            <a:avLst/>
            <a:gdLst/>
            <a:ahLst/>
            <a:cxnLst/>
            <a:rect l="l" t="t" r="r" b="b"/>
            <a:pathLst>
              <a:path w="19211667" h="12749561">
                <a:moveTo>
                  <a:pt x="0" y="0"/>
                </a:moveTo>
                <a:lnTo>
                  <a:pt x="19211666" y="0"/>
                </a:lnTo>
                <a:lnTo>
                  <a:pt x="19211666" y="12749560"/>
                </a:lnTo>
                <a:lnTo>
                  <a:pt x="0" y="12749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15030876" y="311538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l="-143856" b="-157427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385752" y="311538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r="-143856" b="-157427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5030876" y="6778603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l="-143856" t="-157427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385752" y="6778603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t="-157427" r="-143856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 flipH="1">
            <a:off x="9381536" y="5081284"/>
            <a:ext cx="6896174" cy="4232572"/>
          </a:xfrm>
          <a:custGeom>
            <a:avLst/>
            <a:gdLst/>
            <a:ahLst/>
            <a:cxnLst/>
            <a:rect l="l" t="t" r="r" b="b"/>
            <a:pathLst>
              <a:path w="6896174" h="4232572">
                <a:moveTo>
                  <a:pt x="6896174" y="0"/>
                </a:moveTo>
                <a:lnTo>
                  <a:pt x="0" y="0"/>
                </a:lnTo>
                <a:lnTo>
                  <a:pt x="0" y="4232572"/>
                </a:lnTo>
                <a:lnTo>
                  <a:pt x="6896174" y="4232572"/>
                </a:lnTo>
                <a:lnTo>
                  <a:pt x="689617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8"/>
          <p:cNvSpPr txBox="1"/>
          <p:nvPr/>
        </p:nvSpPr>
        <p:spPr>
          <a:xfrm>
            <a:off x="3866138" y="782644"/>
            <a:ext cx="10555724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716B5C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How It Works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21438" y="2593238"/>
            <a:ext cx="15382214" cy="2299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5820" lvl="1" indent="-392910" algn="l">
              <a:lnSpc>
                <a:spcPts val="4404"/>
              </a:lnSpc>
              <a:buFont typeface="Arial"/>
              <a:buChar char="•"/>
            </a:pPr>
            <a:r>
              <a:rPr lang="en-US" sz="3639">
                <a:solidFill>
                  <a:srgbClr val="30281A"/>
                </a:solidFill>
                <a:latin typeface="Katibeh"/>
                <a:ea typeface="Katibeh"/>
                <a:cs typeface="Katibeh"/>
                <a:sym typeface="Katibeh"/>
              </a:rPr>
              <a:t>User Input: Enter the brand name in the provided text entry field.</a:t>
            </a:r>
          </a:p>
          <a:p>
            <a:pPr marL="785820" lvl="1" indent="-392910" algn="l">
              <a:lnSpc>
                <a:spcPts val="4404"/>
              </a:lnSpc>
              <a:buFont typeface="Arial"/>
              <a:buChar char="•"/>
            </a:pPr>
            <a:r>
              <a:rPr lang="en-US" sz="3639">
                <a:solidFill>
                  <a:srgbClr val="30281A"/>
                </a:solidFill>
                <a:latin typeface="Katibeh"/>
                <a:ea typeface="Katibeh"/>
                <a:cs typeface="Katibeh"/>
                <a:sym typeface="Katibeh"/>
              </a:rPr>
              <a:t>Check Function: The application reads from a text file containing the list of boycotted brands and compares the user input against this list.</a:t>
            </a:r>
          </a:p>
          <a:p>
            <a:pPr algn="l">
              <a:lnSpc>
                <a:spcPts val="4404"/>
              </a:lnSpc>
            </a:pPr>
            <a:endParaRPr lang="en-US" sz="3639">
              <a:solidFill>
                <a:srgbClr val="30281A"/>
              </a:solidFill>
              <a:latin typeface="Katibeh"/>
              <a:ea typeface="Katibeh"/>
              <a:cs typeface="Katibeh"/>
              <a:sym typeface="Katibeh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48141" y="4599374"/>
            <a:ext cx="8529889" cy="3413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6862" lvl="1" indent="-393431" algn="l">
              <a:lnSpc>
                <a:spcPts val="4409"/>
              </a:lnSpc>
              <a:buFont typeface="Arial"/>
              <a:buChar char="•"/>
            </a:pPr>
            <a:r>
              <a:rPr lang="en-US" sz="3644">
                <a:solidFill>
                  <a:srgbClr val="30281A"/>
                </a:solidFill>
                <a:latin typeface="Katibeh"/>
                <a:ea typeface="Katibeh"/>
                <a:cs typeface="Katibeh"/>
                <a:sym typeface="Katibeh"/>
              </a:rPr>
              <a:t>Result Display: The result is displayed on the screen, indicating whether the brand is boycotted or not, with color-coded messages for clarity.</a:t>
            </a:r>
          </a:p>
          <a:p>
            <a:pPr marL="786862" lvl="1" indent="-393431" algn="l">
              <a:lnSpc>
                <a:spcPts val="4409"/>
              </a:lnSpc>
              <a:buFont typeface="Arial"/>
              <a:buChar char="•"/>
            </a:pPr>
            <a:r>
              <a:rPr lang="en-US" sz="3644">
                <a:solidFill>
                  <a:srgbClr val="30281A"/>
                </a:solidFill>
                <a:latin typeface="Katibeh"/>
                <a:ea typeface="Katibeh"/>
                <a:cs typeface="Katibeh"/>
                <a:sym typeface="Katibeh"/>
              </a:rPr>
              <a:t>Switch Mode: Users can toggle between different background images to switch modes.</a:t>
            </a:r>
          </a:p>
          <a:p>
            <a:pPr algn="l">
              <a:lnSpc>
                <a:spcPts val="4409"/>
              </a:lnSpc>
            </a:pPr>
            <a:endParaRPr lang="en-US" sz="3644">
              <a:solidFill>
                <a:srgbClr val="30281A"/>
              </a:solidFill>
              <a:latin typeface="Katibeh"/>
              <a:ea typeface="Katibeh"/>
              <a:cs typeface="Katibeh"/>
              <a:sym typeface="Katibeh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61833" y="-1231280"/>
            <a:ext cx="19211667" cy="12749561"/>
          </a:xfrm>
          <a:custGeom>
            <a:avLst/>
            <a:gdLst/>
            <a:ahLst/>
            <a:cxnLst/>
            <a:rect l="l" t="t" r="r" b="b"/>
            <a:pathLst>
              <a:path w="19211667" h="12749561">
                <a:moveTo>
                  <a:pt x="0" y="0"/>
                </a:moveTo>
                <a:lnTo>
                  <a:pt x="19211666" y="0"/>
                </a:lnTo>
                <a:lnTo>
                  <a:pt x="19211666" y="12749560"/>
                </a:lnTo>
                <a:lnTo>
                  <a:pt x="0" y="12749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15030876" y="311538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l="-143856" b="-157427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385752" y="311538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r="-143856" b="-157427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5030876" y="6778603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l="-143856" t="-157427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385752" y="6778603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t="-157427" r="-143856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7513846" y="3803200"/>
            <a:ext cx="3686046" cy="4823000"/>
          </a:xfrm>
          <a:custGeom>
            <a:avLst/>
            <a:gdLst/>
            <a:ahLst/>
            <a:cxnLst/>
            <a:rect l="l" t="t" r="r" b="b"/>
            <a:pathLst>
              <a:path w="3686046" h="4823000">
                <a:moveTo>
                  <a:pt x="0" y="0"/>
                </a:moveTo>
                <a:lnTo>
                  <a:pt x="3686046" y="0"/>
                </a:lnTo>
                <a:lnTo>
                  <a:pt x="3686046" y="4823000"/>
                </a:lnTo>
                <a:lnTo>
                  <a:pt x="0" y="4823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8"/>
          <p:cNvSpPr txBox="1"/>
          <p:nvPr/>
        </p:nvSpPr>
        <p:spPr>
          <a:xfrm>
            <a:off x="3866138" y="1108350"/>
            <a:ext cx="10555724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716B5C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Requirement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7127" y="3107052"/>
            <a:ext cx="6478465" cy="5269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41"/>
              </a:lnSpc>
            </a:pPr>
            <a:r>
              <a:rPr lang="en-US" sz="4248">
                <a:solidFill>
                  <a:srgbClr val="30281A"/>
                </a:solidFill>
                <a:latin typeface="Katibeh"/>
                <a:ea typeface="Katibeh"/>
                <a:cs typeface="Katibeh"/>
                <a:sym typeface="Katibeh"/>
              </a:rPr>
              <a:t>1) window tkinter to show to the user all functions</a:t>
            </a:r>
          </a:p>
          <a:p>
            <a:pPr algn="l">
              <a:lnSpc>
                <a:spcPts val="5141"/>
              </a:lnSpc>
            </a:pPr>
            <a:endParaRPr lang="en-US" sz="4248">
              <a:solidFill>
                <a:srgbClr val="30281A"/>
              </a:solidFill>
              <a:latin typeface="Katibeh"/>
              <a:ea typeface="Katibeh"/>
              <a:cs typeface="Katibeh"/>
              <a:sym typeface="Katibeh"/>
            </a:endParaRPr>
          </a:p>
          <a:p>
            <a:pPr algn="l">
              <a:lnSpc>
                <a:spcPts val="5141"/>
              </a:lnSpc>
            </a:pPr>
            <a:r>
              <a:rPr lang="en-US" sz="4248">
                <a:solidFill>
                  <a:srgbClr val="30281A"/>
                </a:solidFill>
                <a:latin typeface="Katibeh"/>
                <a:ea typeface="Katibeh"/>
                <a:cs typeface="Katibeh"/>
                <a:sym typeface="Katibeh"/>
              </a:rPr>
              <a:t>2) label to guide the to entry the text 'Enter Brand name</a:t>
            </a:r>
          </a:p>
          <a:p>
            <a:pPr algn="l">
              <a:lnSpc>
                <a:spcPts val="5141"/>
              </a:lnSpc>
            </a:pPr>
            <a:endParaRPr lang="en-US" sz="4248">
              <a:solidFill>
                <a:srgbClr val="30281A"/>
              </a:solidFill>
              <a:latin typeface="Katibeh"/>
              <a:ea typeface="Katibeh"/>
              <a:cs typeface="Katibeh"/>
              <a:sym typeface="Katibeh"/>
            </a:endParaRPr>
          </a:p>
          <a:p>
            <a:pPr algn="l">
              <a:lnSpc>
                <a:spcPts val="5141"/>
              </a:lnSpc>
            </a:pPr>
            <a:r>
              <a:rPr lang="en-US" sz="4248">
                <a:solidFill>
                  <a:srgbClr val="30281A"/>
                </a:solidFill>
                <a:latin typeface="Katibeh"/>
                <a:ea typeface="Katibeh"/>
                <a:cs typeface="Katibeh"/>
                <a:sym typeface="Katibeh"/>
              </a:rPr>
              <a:t>3) entry to store the user brand</a:t>
            </a:r>
          </a:p>
          <a:p>
            <a:pPr algn="l">
              <a:lnSpc>
                <a:spcPts val="5141"/>
              </a:lnSpc>
            </a:pPr>
            <a:endParaRPr lang="en-US" sz="4248">
              <a:solidFill>
                <a:srgbClr val="30281A"/>
              </a:solidFill>
              <a:latin typeface="Katibeh"/>
              <a:ea typeface="Katibeh"/>
              <a:cs typeface="Katibeh"/>
              <a:sym typeface="Katibeh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601966" y="3107052"/>
            <a:ext cx="6176484" cy="707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01"/>
              </a:lnSpc>
            </a:pPr>
            <a:r>
              <a:rPr lang="en-US" sz="4050">
                <a:solidFill>
                  <a:srgbClr val="30281A"/>
                </a:solidFill>
                <a:latin typeface="Katibeh"/>
                <a:ea typeface="Katibeh"/>
                <a:cs typeface="Katibeh"/>
                <a:sym typeface="Katibeh"/>
              </a:rPr>
              <a:t>4) label to show the result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25335" y="4836498"/>
            <a:ext cx="6176484" cy="1942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01"/>
              </a:lnSpc>
            </a:pPr>
            <a:r>
              <a:rPr lang="en-US" sz="4050">
                <a:solidFill>
                  <a:srgbClr val="30281A"/>
                </a:solidFill>
                <a:latin typeface="Katibeh"/>
                <a:ea typeface="Katibeh"/>
                <a:cs typeface="Katibeh"/>
                <a:sym typeface="Katibeh"/>
              </a:rPr>
              <a:t>5) button to handle whether the brand is boycott or not </a:t>
            </a:r>
          </a:p>
          <a:p>
            <a:pPr algn="r">
              <a:lnSpc>
                <a:spcPts val="4901"/>
              </a:lnSpc>
            </a:pPr>
            <a:endParaRPr lang="en-US" sz="4050">
              <a:solidFill>
                <a:srgbClr val="30281A"/>
              </a:solidFill>
              <a:latin typeface="Katibeh"/>
              <a:ea typeface="Katibeh"/>
              <a:cs typeface="Katibeh"/>
              <a:sym typeface="Katibeh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082816" y="6738611"/>
            <a:ext cx="6176484" cy="2559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01"/>
              </a:lnSpc>
            </a:pPr>
            <a:r>
              <a:rPr lang="en-US" sz="4050">
                <a:solidFill>
                  <a:srgbClr val="30281A"/>
                </a:solidFill>
                <a:latin typeface="Katibeh"/>
                <a:ea typeface="Katibeh"/>
                <a:cs typeface="Katibeh"/>
                <a:sym typeface="Katibeh"/>
              </a:rPr>
              <a:t>6) button to handle if the user want the front page is dark mode or normal</a:t>
            </a:r>
          </a:p>
          <a:p>
            <a:pPr algn="r">
              <a:lnSpc>
                <a:spcPts val="4901"/>
              </a:lnSpc>
            </a:pPr>
            <a:endParaRPr lang="en-US" sz="4050">
              <a:solidFill>
                <a:srgbClr val="30281A"/>
              </a:solidFill>
              <a:latin typeface="Katibeh"/>
              <a:ea typeface="Katibeh"/>
              <a:cs typeface="Katibeh"/>
              <a:sym typeface="Katibeh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313530" y="9049403"/>
            <a:ext cx="7263271" cy="707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01"/>
              </a:lnSpc>
            </a:pPr>
            <a:r>
              <a:rPr lang="en-US" sz="4050">
                <a:solidFill>
                  <a:srgbClr val="30281A"/>
                </a:solidFill>
                <a:latin typeface="Katibeh"/>
                <a:ea typeface="Katibeh"/>
                <a:cs typeface="Katibeh"/>
                <a:sym typeface="Katibeh"/>
              </a:rPr>
              <a:t>7) button to handle if the user want to exit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61833" y="-1231280"/>
            <a:ext cx="19211667" cy="12749561"/>
          </a:xfrm>
          <a:custGeom>
            <a:avLst/>
            <a:gdLst/>
            <a:ahLst/>
            <a:cxnLst/>
            <a:rect l="l" t="t" r="r" b="b"/>
            <a:pathLst>
              <a:path w="19211667" h="12749561">
                <a:moveTo>
                  <a:pt x="0" y="0"/>
                </a:moveTo>
                <a:lnTo>
                  <a:pt x="19211666" y="0"/>
                </a:lnTo>
                <a:lnTo>
                  <a:pt x="19211666" y="12749560"/>
                </a:lnTo>
                <a:lnTo>
                  <a:pt x="0" y="12749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15030876" y="311538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l="-143856" b="-157427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385752" y="311538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r="-143856" b="-157427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5030876" y="6778603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l="-143856" t="-157427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385752" y="6778603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t="-157427" r="-143856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7"/>
          <p:cNvSpPr txBox="1"/>
          <p:nvPr/>
        </p:nvSpPr>
        <p:spPr>
          <a:xfrm>
            <a:off x="4430493" y="1095473"/>
            <a:ext cx="10600383" cy="1268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20"/>
              </a:lnSpc>
            </a:pPr>
            <a:r>
              <a:rPr lang="en-US" sz="7442">
                <a:solidFill>
                  <a:srgbClr val="716B5C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DESINE SCHEMA</a:t>
            </a:r>
          </a:p>
        </p:txBody>
      </p:sp>
      <p:sp>
        <p:nvSpPr>
          <p:cNvPr id="8" name="Freeform 8"/>
          <p:cNvSpPr/>
          <p:nvPr/>
        </p:nvSpPr>
        <p:spPr>
          <a:xfrm>
            <a:off x="2419104" y="1801047"/>
            <a:ext cx="2894068" cy="217841"/>
          </a:xfrm>
          <a:custGeom>
            <a:avLst/>
            <a:gdLst/>
            <a:ahLst/>
            <a:cxnLst/>
            <a:rect l="l" t="t" r="r" b="b"/>
            <a:pathLst>
              <a:path w="2894068" h="217841">
                <a:moveTo>
                  <a:pt x="0" y="0"/>
                </a:moveTo>
                <a:lnTo>
                  <a:pt x="2894068" y="0"/>
                </a:lnTo>
                <a:lnTo>
                  <a:pt x="2894068" y="217841"/>
                </a:lnTo>
                <a:lnTo>
                  <a:pt x="0" y="2178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117891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Freeform 9"/>
          <p:cNvSpPr/>
          <p:nvPr/>
        </p:nvSpPr>
        <p:spPr>
          <a:xfrm>
            <a:off x="14238054" y="1801047"/>
            <a:ext cx="2894068" cy="217841"/>
          </a:xfrm>
          <a:custGeom>
            <a:avLst/>
            <a:gdLst/>
            <a:ahLst/>
            <a:cxnLst/>
            <a:rect l="l" t="t" r="r" b="b"/>
            <a:pathLst>
              <a:path w="2894068" h="217841">
                <a:moveTo>
                  <a:pt x="0" y="0"/>
                </a:moveTo>
                <a:lnTo>
                  <a:pt x="2894068" y="0"/>
                </a:lnTo>
                <a:lnTo>
                  <a:pt x="2894068" y="217841"/>
                </a:lnTo>
                <a:lnTo>
                  <a:pt x="0" y="2178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17891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0" name="Freeform 10"/>
          <p:cNvSpPr/>
          <p:nvPr/>
        </p:nvSpPr>
        <p:spPr>
          <a:xfrm>
            <a:off x="3424589" y="2907120"/>
            <a:ext cx="12113379" cy="6871186"/>
          </a:xfrm>
          <a:custGeom>
            <a:avLst/>
            <a:gdLst/>
            <a:ahLst/>
            <a:cxnLst/>
            <a:rect l="l" t="t" r="r" b="b"/>
            <a:pathLst>
              <a:path w="12113379" h="6871186">
                <a:moveTo>
                  <a:pt x="0" y="0"/>
                </a:moveTo>
                <a:lnTo>
                  <a:pt x="12113379" y="0"/>
                </a:lnTo>
                <a:lnTo>
                  <a:pt x="12113379" y="6871186"/>
                </a:lnTo>
                <a:lnTo>
                  <a:pt x="0" y="68711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73" t="-154" r="-473"/>
            </a:stretch>
          </a:blipFill>
        </p:spPr>
        <p:txBody>
          <a:bodyPr/>
          <a:lstStyle/>
          <a:p>
            <a:endParaRPr lang="en-A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61833" y="-1231280"/>
            <a:ext cx="19211667" cy="12749561"/>
          </a:xfrm>
          <a:custGeom>
            <a:avLst/>
            <a:gdLst/>
            <a:ahLst/>
            <a:cxnLst/>
            <a:rect l="l" t="t" r="r" b="b"/>
            <a:pathLst>
              <a:path w="19211667" h="12749561">
                <a:moveTo>
                  <a:pt x="0" y="0"/>
                </a:moveTo>
                <a:lnTo>
                  <a:pt x="19211666" y="0"/>
                </a:lnTo>
                <a:lnTo>
                  <a:pt x="19211666" y="12749560"/>
                </a:lnTo>
                <a:lnTo>
                  <a:pt x="0" y="12749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15030876" y="311538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l="-143856" b="-157427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385752" y="311538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r="-143856" b="-157427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5030876" y="6778603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l="-143856" t="-157427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385752" y="6778603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t="-157427" r="-143856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/>
          <p:cNvSpPr/>
          <p:nvPr/>
        </p:nvSpPr>
        <p:spPr>
          <a:xfrm>
            <a:off x="4654400" y="2295913"/>
            <a:ext cx="8979199" cy="7991087"/>
          </a:xfrm>
          <a:custGeom>
            <a:avLst/>
            <a:gdLst/>
            <a:ahLst/>
            <a:cxnLst/>
            <a:rect l="l" t="t" r="r" b="b"/>
            <a:pathLst>
              <a:path w="8979199" h="7991087">
                <a:moveTo>
                  <a:pt x="0" y="0"/>
                </a:moveTo>
                <a:lnTo>
                  <a:pt x="8979200" y="0"/>
                </a:lnTo>
                <a:lnTo>
                  <a:pt x="8979200" y="7991087"/>
                </a:lnTo>
                <a:lnTo>
                  <a:pt x="0" y="79910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100" r="-12885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TextBox 8"/>
          <p:cNvSpPr txBox="1"/>
          <p:nvPr/>
        </p:nvSpPr>
        <p:spPr>
          <a:xfrm>
            <a:off x="3866138" y="587763"/>
            <a:ext cx="10555724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716B5C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FLOWCHART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61833" y="-1231280"/>
            <a:ext cx="19211667" cy="12749561"/>
          </a:xfrm>
          <a:custGeom>
            <a:avLst/>
            <a:gdLst/>
            <a:ahLst/>
            <a:cxnLst/>
            <a:rect l="l" t="t" r="r" b="b"/>
            <a:pathLst>
              <a:path w="19211667" h="12749561">
                <a:moveTo>
                  <a:pt x="0" y="0"/>
                </a:moveTo>
                <a:lnTo>
                  <a:pt x="19211666" y="0"/>
                </a:lnTo>
                <a:lnTo>
                  <a:pt x="19211666" y="12749560"/>
                </a:lnTo>
                <a:lnTo>
                  <a:pt x="0" y="12749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15030876" y="311538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l="-143856" b="-157427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385752" y="311538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r="-143856" b="-157427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5030876" y="6778603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l="-143856" t="-157427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385752" y="6778603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t="-157427" r="-143856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7"/>
          <p:cNvSpPr txBox="1"/>
          <p:nvPr/>
        </p:nvSpPr>
        <p:spPr>
          <a:xfrm>
            <a:off x="2087042" y="2906904"/>
            <a:ext cx="14379520" cy="6786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0"/>
              </a:lnSpc>
            </a:pPr>
            <a:r>
              <a:rPr lang="en-US" sz="4000">
                <a:solidFill>
                  <a:srgbClr val="30281A"/>
                </a:solidFill>
                <a:latin typeface="Katibeh"/>
                <a:ea typeface="Katibeh"/>
                <a:cs typeface="Katibeh"/>
                <a:sym typeface="Katibeh"/>
              </a:rPr>
              <a:t>The Brand Checker Application is a practical tool designed to assist consumers in making informed purchasing decisions. By leveraging a simple yet effective interface, users can quickly determine whether a brand is on a boycotted list. The application’s features, such as customizable background images, night/light mode, and clear result displays, enhance the user experience and ensure ease of use.</a:t>
            </a:r>
          </a:p>
          <a:p>
            <a:pPr algn="ctr">
              <a:lnSpc>
                <a:spcPts val="4840"/>
              </a:lnSpc>
            </a:pPr>
            <a:r>
              <a:rPr lang="en-US" sz="4000">
                <a:solidFill>
                  <a:srgbClr val="30281A"/>
                </a:solidFill>
                <a:latin typeface="Katibeh"/>
                <a:ea typeface="Katibeh"/>
                <a:cs typeface="Katibeh"/>
                <a:sym typeface="Katibeh"/>
              </a:rPr>
              <a:t>This project demonstrates the power of Python's Tkinter library in creating user-friendly applications. It also highlights the importance of consumer awareness and the role technology can play in supporting ethical purchasing decisions.</a:t>
            </a:r>
          </a:p>
          <a:p>
            <a:pPr algn="ctr">
              <a:lnSpc>
                <a:spcPts val="4840"/>
              </a:lnSpc>
            </a:pPr>
            <a:r>
              <a:rPr lang="en-US" sz="4000">
                <a:solidFill>
                  <a:srgbClr val="30281A"/>
                </a:solidFill>
                <a:latin typeface="Katibeh"/>
                <a:ea typeface="Katibeh"/>
                <a:cs typeface="Katibeh"/>
                <a:sym typeface="Katibeh"/>
              </a:rPr>
              <a:t>We hope this application serves as a valuable resource for users and encourages mindful consumption. Thank you for using the Brand Checker Application!</a:t>
            </a:r>
          </a:p>
          <a:p>
            <a:pPr algn="ctr">
              <a:lnSpc>
                <a:spcPts val="4840"/>
              </a:lnSpc>
            </a:pPr>
            <a:endParaRPr lang="en-US" sz="4000">
              <a:solidFill>
                <a:srgbClr val="30281A"/>
              </a:solidFill>
              <a:latin typeface="Katibeh"/>
              <a:ea typeface="Katibeh"/>
              <a:cs typeface="Katibeh"/>
              <a:sym typeface="Katibeh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66138" y="1095166"/>
            <a:ext cx="10555724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716B5C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Conclusion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61833" y="-1231280"/>
            <a:ext cx="19211667" cy="12749561"/>
          </a:xfrm>
          <a:custGeom>
            <a:avLst/>
            <a:gdLst/>
            <a:ahLst/>
            <a:cxnLst/>
            <a:rect l="l" t="t" r="r" b="b"/>
            <a:pathLst>
              <a:path w="19211667" h="12749561">
                <a:moveTo>
                  <a:pt x="0" y="0"/>
                </a:moveTo>
                <a:lnTo>
                  <a:pt x="19211666" y="0"/>
                </a:lnTo>
                <a:lnTo>
                  <a:pt x="19211666" y="12749560"/>
                </a:lnTo>
                <a:lnTo>
                  <a:pt x="0" y="12749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>
            <a:off x="15030876" y="311538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l="-143856" b="-157427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>
            <a:off x="385752" y="311538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r="-143856" b="-157427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>
            <a:off x="15030876" y="6778603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l="-143856" t="-157427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>
            <a:off x="385752" y="6778603"/>
            <a:ext cx="2871372" cy="3196859"/>
          </a:xfrm>
          <a:custGeom>
            <a:avLst/>
            <a:gdLst/>
            <a:ahLst/>
            <a:cxnLst/>
            <a:rect l="l" t="t" r="r" b="b"/>
            <a:pathLst>
              <a:path w="2871372" h="3196859">
                <a:moveTo>
                  <a:pt x="0" y="0"/>
                </a:moveTo>
                <a:lnTo>
                  <a:pt x="2871372" y="0"/>
                </a:lnTo>
                <a:lnTo>
                  <a:pt x="2871372" y="3196859"/>
                </a:lnTo>
                <a:lnTo>
                  <a:pt x="0" y="3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t="-157427" r="-143856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7"/>
          <p:cNvSpPr txBox="1"/>
          <p:nvPr/>
        </p:nvSpPr>
        <p:spPr>
          <a:xfrm>
            <a:off x="3866138" y="3008312"/>
            <a:ext cx="10555724" cy="4079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716B5C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Questions</a:t>
            </a:r>
          </a:p>
          <a:p>
            <a:pPr algn="ctr">
              <a:lnSpc>
                <a:spcPts val="5399"/>
              </a:lnSpc>
            </a:pPr>
            <a:r>
              <a:rPr lang="en-US" sz="9999">
                <a:solidFill>
                  <a:srgbClr val="716B5C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&amp;</a:t>
            </a:r>
          </a:p>
          <a:p>
            <a:pPr algn="ctr">
              <a:lnSpc>
                <a:spcPts val="12799"/>
              </a:lnSpc>
            </a:pPr>
            <a:r>
              <a:rPr lang="en-US" sz="9999">
                <a:solidFill>
                  <a:srgbClr val="716B5C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Discussion</a:t>
            </a:r>
          </a:p>
        </p:txBody>
      </p:sp>
      <p:sp>
        <p:nvSpPr>
          <p:cNvPr id="8" name="Freeform 8"/>
          <p:cNvSpPr/>
          <p:nvPr/>
        </p:nvSpPr>
        <p:spPr>
          <a:xfrm>
            <a:off x="13278443" y="6959552"/>
            <a:ext cx="2787653" cy="1847724"/>
          </a:xfrm>
          <a:custGeom>
            <a:avLst/>
            <a:gdLst/>
            <a:ahLst/>
            <a:cxnLst/>
            <a:rect l="l" t="t" r="r" b="b"/>
            <a:pathLst>
              <a:path w="2787653" h="1847724">
                <a:moveTo>
                  <a:pt x="0" y="0"/>
                </a:moveTo>
                <a:lnTo>
                  <a:pt x="2787653" y="0"/>
                </a:lnTo>
                <a:lnTo>
                  <a:pt x="2787653" y="1847724"/>
                </a:lnTo>
                <a:lnTo>
                  <a:pt x="0" y="18477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Freeform 9"/>
          <p:cNvSpPr/>
          <p:nvPr/>
        </p:nvSpPr>
        <p:spPr>
          <a:xfrm>
            <a:off x="2289209" y="1141412"/>
            <a:ext cx="3153859" cy="4114800"/>
          </a:xfrm>
          <a:custGeom>
            <a:avLst/>
            <a:gdLst/>
            <a:ahLst/>
            <a:cxnLst/>
            <a:rect l="l" t="t" r="r" b="b"/>
            <a:pathLst>
              <a:path w="3153859" h="4114800">
                <a:moveTo>
                  <a:pt x="0" y="0"/>
                </a:moveTo>
                <a:lnTo>
                  <a:pt x="3153859" y="0"/>
                </a:lnTo>
                <a:lnTo>
                  <a:pt x="31538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443</Words>
  <Application>Microsoft Office PowerPoint</Application>
  <PresentationFormat>Custom</PresentationFormat>
  <Paragraphs>36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Katibeh</vt:lpstr>
      <vt:lpstr>EFCO Brookshire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requirement</dc:title>
  <dc:creator>Moaz Amr</dc:creator>
  <cp:lastModifiedBy>Moaz Amr ElSayed Radwan Hashem</cp:lastModifiedBy>
  <cp:revision>3</cp:revision>
  <dcterms:created xsi:type="dcterms:W3CDTF">2006-08-16T00:00:00Z</dcterms:created>
  <dcterms:modified xsi:type="dcterms:W3CDTF">2025-02-06T07:29:10Z</dcterms:modified>
  <dc:identifier>DAGeRk2iIck</dc:identifier>
</cp:coreProperties>
</file>